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  <p:clrMru>
    <a:srgbClr val="0EBD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ict"/><Relationship Id="rId4" Type="http://schemas.openxmlformats.org/officeDocument/2006/relationships/image" Target="../media/image7.pict"/><Relationship Id="rId10" Type="http://schemas.openxmlformats.org/officeDocument/2006/relationships/image" Target="../media/image13.pict"/><Relationship Id="rId5" Type="http://schemas.openxmlformats.org/officeDocument/2006/relationships/image" Target="../media/image8.pict"/><Relationship Id="rId7" Type="http://schemas.openxmlformats.org/officeDocument/2006/relationships/image" Target="../media/image10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Relationship Id="rId9" Type="http://schemas.openxmlformats.org/officeDocument/2006/relationships/image" Target="../media/image12.pict"/><Relationship Id="rId3" Type="http://schemas.openxmlformats.org/officeDocument/2006/relationships/image" Target="../media/image6.pict"/><Relationship Id="rId6" Type="http://schemas.openxmlformats.org/officeDocument/2006/relationships/image" Target="../media/image9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ict"/><Relationship Id="rId1" Type="http://schemas.openxmlformats.org/officeDocument/2006/relationships/image" Target="../media/image2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A4B90-E91F-394E-A4CE-E92CD4D0AE49}" type="datetimeFigureOut">
              <a:rPr lang="en-US" smtClean="0"/>
              <a:t>9/17/09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5933-DBC4-5A41-889F-C4E55E3A82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A1997-9072-B747-B5EE-A13F3DBDF06C}" type="datetimeFigureOut">
              <a:rPr lang="en-US" smtClean="0"/>
              <a:t>9/17/09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67D6D-E874-7C4B-BDFE-198631848E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Plume:</a:t>
            </a:r>
          </a:p>
          <a:p>
            <a:pPr marL="228600" indent="-228600">
              <a:buAutoNum type="arabicPeriod"/>
            </a:pPr>
            <a:r>
              <a:rPr lang="en-US" dirty="0" smtClean="0"/>
              <a:t>Melting at grounding line is buoyancy source</a:t>
            </a:r>
            <a:r>
              <a:rPr lang="en-US" baseline="0" dirty="0" smtClean="0"/>
              <a:t> (water freshens)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Water rises turbulently along ice shelf and entrains ambient ocean water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plume grows as it rises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sym typeface="Wingdings"/>
              </a:rPr>
              <a:t>Melts as long as T is above pressure melting point, freezes as soon a T gets below PMP </a:t>
            </a:r>
          </a:p>
          <a:p>
            <a:pPr marL="228600" indent="-228600">
              <a:buAutoNum type="arabicPeriod"/>
            </a:pPr>
            <a:r>
              <a:rPr lang="en-US" dirty="0" smtClean="0"/>
              <a:t>Freezing</a:t>
            </a:r>
            <a:r>
              <a:rPr lang="en-US" baseline="0" dirty="0" smtClean="0"/>
              <a:t> decreases buoyancy and slows the plume down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2-layered</a:t>
            </a:r>
            <a:r>
              <a:rPr lang="en-US" baseline="0" dirty="0" smtClean="0"/>
              <a:t> model: ambient ocean and plume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4 </a:t>
            </a:r>
            <a:r>
              <a:rPr lang="en-US" baseline="0" dirty="0" err="1" smtClean="0"/>
              <a:t>ODE’s</a:t>
            </a:r>
            <a:r>
              <a:rPr lang="en-US" baseline="0" dirty="0" smtClean="0"/>
              <a:t>: mass (change with entrainment and melt), momentum (buoyancy and frictional drag), heat and salt (change as water is entrained and ice is melted).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Delta rho=equation of state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Parameterization of entrainment (</a:t>
            </a:r>
            <a:r>
              <a:rPr lang="en-US" baseline="0" dirty="0" err="1" smtClean="0"/>
              <a:t>linearr</a:t>
            </a:r>
            <a:r>
              <a:rPr lang="en-US" baseline="0" dirty="0" smtClean="0"/>
              <a:t> to velocity and slope)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 BC’s: diffusion of heat and salinity, pressure melting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Steep: affects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momentum and entrainment.</a:t>
            </a:r>
          </a:p>
          <a:p>
            <a:r>
              <a:rPr lang="en-US" baseline="0" dirty="0" smtClean="0"/>
              <a:t>Momentum: entrainment -&gt; more heat -&gt; more melt -&gt; buoyancy.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Dotted=ice-plume boundary</a:t>
            </a:r>
          </a:p>
          <a:p>
            <a:r>
              <a:rPr lang="en-US" baseline="0" dirty="0" smtClean="0"/>
              <a:t>Solid = plume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Steep: very</a:t>
            </a:r>
            <a:r>
              <a:rPr lang="en-US" baseline="0" dirty="0" smtClean="0"/>
              <a:t> warm compared to pressure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Explain experiment</a:t>
            </a:r>
          </a:p>
          <a:p>
            <a:r>
              <a:rPr lang="en-US" dirty="0" smtClean="0"/>
              <a:t>2. Formula</a:t>
            </a:r>
          </a:p>
          <a:p>
            <a:r>
              <a:rPr lang="en-US" dirty="0" smtClean="0"/>
              <a:t>3. Left term=0 =&gt;</a:t>
            </a:r>
            <a:r>
              <a:rPr lang="en-US" baseline="0" dirty="0" smtClean="0"/>
              <a:t> balance of buoyancy and turbulent drag</a:t>
            </a:r>
            <a:endParaRPr lang="en-US" dirty="0" smtClean="0"/>
          </a:p>
          <a:p>
            <a:r>
              <a:rPr lang="en-US" dirty="0" smtClean="0"/>
              <a:t>4.</a:t>
            </a:r>
            <a:r>
              <a:rPr lang="en-US" baseline="0" dirty="0" smtClean="0"/>
              <a:t> D is constant, see from bottom middle fig</a:t>
            </a:r>
          </a:p>
          <a:p>
            <a:r>
              <a:rPr lang="en-US" baseline="0" dirty="0" smtClean="0"/>
              <a:t>5. Since </a:t>
            </a:r>
            <a:r>
              <a:rPr lang="en-US" baseline="0" dirty="0" err="1" smtClean="0"/>
              <a:t>drho</a:t>
            </a:r>
            <a:r>
              <a:rPr lang="en-US" baseline="0" dirty="0" smtClean="0"/>
              <a:t> goes as T we get u2 as T</a:t>
            </a:r>
          </a:p>
          <a:p>
            <a:r>
              <a:rPr lang="en-US" baseline="0" dirty="0" smtClean="0"/>
              <a:t>6. Show in figure right middle </a:t>
            </a:r>
          </a:p>
          <a:p>
            <a:r>
              <a:rPr lang="en-US" baseline="0" dirty="0" smtClean="0"/>
              <a:t>7. Entrainment linear with </a:t>
            </a:r>
            <a:r>
              <a:rPr lang="en-US" baseline="0" dirty="0" err="1" smtClean="0"/>
              <a:t>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Green=linear base, </a:t>
            </a:r>
            <a:r>
              <a:rPr lang="en-US" dirty="0" err="1" smtClean="0"/>
              <a:t>unstrat</a:t>
            </a:r>
            <a:endParaRPr lang="en-US" dirty="0" smtClean="0"/>
          </a:p>
          <a:p>
            <a:r>
              <a:rPr lang="en-US" dirty="0" smtClean="0"/>
              <a:t>Red=actual</a:t>
            </a:r>
            <a:r>
              <a:rPr lang="en-US" baseline="0" dirty="0" smtClean="0"/>
              <a:t> base with </a:t>
            </a:r>
            <a:r>
              <a:rPr lang="en-US" baseline="0" dirty="0" err="1" smtClean="0"/>
              <a:t>unstrat</a:t>
            </a:r>
            <a:r>
              <a:rPr lang="en-US" baseline="0" dirty="0" smtClean="0"/>
              <a:t> T and S</a:t>
            </a:r>
          </a:p>
          <a:p>
            <a:r>
              <a:rPr lang="en-US" baseline="0" dirty="0" smtClean="0"/>
              <a:t>Black = actual base with actual T and S</a:t>
            </a:r>
          </a:p>
          <a:p>
            <a:r>
              <a:rPr lang="en-US" baseline="0" dirty="0" smtClean="0"/>
              <a:t>Blue = observed melt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7D6D-E874-7C4B-BDFE-198631848EE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18AF53-E94F-5E47-B135-AB921E39257F}" type="datetimeFigureOut">
              <a:rPr lang="en-US" smtClean="0"/>
              <a:t>9/17/09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2A235F-B6F7-F946-BFB5-B6721BD4FAA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30579"/>
            <a:ext cx="1108487" cy="736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oleObject" Target="HD:Users:summerschool:Desktop:model:project09.doc!OLE_LINK3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HD:Users:summerschool:Desktop:model:project09.doc!OLE_LINK4" TargetMode="External"/><Relationship Id="rId7" Type="http://schemas.openxmlformats.org/officeDocument/2006/relationships/oleObject" Target="../embeddings/Microsoft_Equation3.bin"/><Relationship Id="rId11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quation2.bin"/><Relationship Id="rId8" Type="http://schemas.openxmlformats.org/officeDocument/2006/relationships/oleObject" Target="../embeddings/Microsoft_Equation4.bin"/><Relationship Id="rId13" Type="http://schemas.openxmlformats.org/officeDocument/2006/relationships/oleObject" Target="../embeddings/Microsoft_Equation9.bin"/><Relationship Id="rId10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1.bin"/><Relationship Id="rId12" Type="http://schemas.openxmlformats.org/officeDocument/2006/relationships/oleObject" Target="../embeddings/Microsoft_Equation8.bin"/><Relationship Id="rId2" Type="http://schemas.openxmlformats.org/officeDocument/2006/relationships/slideLayout" Target="../slideLayouts/slideLayout2.xml"/><Relationship Id="rId9" Type="http://schemas.openxmlformats.org/officeDocument/2006/relationships/oleObject" Target="../embeddings/Microsoft_Equation5.bin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df"/><Relationship Id="rId5" Type="http://schemas.openxmlformats.org/officeDocument/2006/relationships/image" Target="../media/image16.pdf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df"/><Relationship Id="rId5" Type="http://schemas.openxmlformats.org/officeDocument/2006/relationships/image" Target="../media/image20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6" Type="http://schemas.openxmlformats.org/officeDocument/2006/relationships/oleObject" Target="../embeddings/Microsoft_Equation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df"/><Relationship Id="rId5" Type="http://schemas.openxmlformats.org/officeDocument/2006/relationships/image" Target="../media/image28.pd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43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Ice shelf / ocean interaction </a:t>
            </a:r>
            <a:r>
              <a:rPr lang="en-US" dirty="0" err="1" smtClean="0"/>
              <a:t>modelling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6185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Asbjørn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Aim</a:t>
            </a:r>
            <a:r>
              <a:rPr lang="en-US" sz="2800" dirty="0" err="1" smtClean="0"/>
              <a:t>ée</a:t>
            </a:r>
            <a:endParaRPr lang="en-US" sz="2800" dirty="0" smtClean="0"/>
          </a:p>
          <a:p>
            <a:r>
              <a:rPr lang="en-US" sz="2800" dirty="0" smtClean="0"/>
              <a:t>Supervisor: Adrian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1013" y="3915402"/>
            <a:ext cx="74171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4278785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Outline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Model setup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Basic exercises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a real ice shelf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00572"/>
            <a:ext cx="5640060" cy="374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2973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picture</a:t>
            </a:r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535856" y="2097571"/>
          <a:ext cx="6183313" cy="3989388"/>
        </p:xfrm>
        <a:graphic>
          <a:graphicData uri="http://schemas.openxmlformats.org/presentationml/2006/ole">
            <p:oleObj spid="_x0000_s5122" name="Document" r:id="rId4" imgW="5156200" imgH="33274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2164784"/>
          <a:ext cx="4470400" cy="3213100"/>
        </p:xfrm>
        <a:graphic>
          <a:graphicData uri="http://schemas.openxmlformats.org/presentationml/2006/ole">
            <p:oleObj spid="_x0000_s6146" name="Document" r:id="rId4" imgW="4470400" imgH="3213100" progId="Word.Document.12">
              <p:link updateAutomatic="1"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429250" y="4231727"/>
          <a:ext cx="1790700" cy="203200"/>
        </p:xfrm>
        <a:graphic>
          <a:graphicData uri="http://schemas.openxmlformats.org/presentationml/2006/ole">
            <p:oleObj spid="_x0000_s6148" name="Equation" r:id="rId5" imgW="1790700" imgH="2032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429250" y="4630738"/>
          <a:ext cx="800100" cy="177800"/>
        </p:xfrm>
        <a:graphic>
          <a:graphicData uri="http://schemas.openxmlformats.org/presentationml/2006/ole">
            <p:oleObj spid="_x0000_s6149" name="Equation" r:id="rId6" imgW="800100" imgH="17780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403850" y="4971484"/>
          <a:ext cx="2273300" cy="406400"/>
        </p:xfrm>
        <a:graphic>
          <a:graphicData uri="http://schemas.openxmlformats.org/presentationml/2006/ole">
            <p:oleObj spid="_x0000_s6151" name="Equation" r:id="rId7" imgW="2273300" imgH="40640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403850" y="5478713"/>
          <a:ext cx="1371600" cy="215900"/>
        </p:xfrm>
        <a:graphic>
          <a:graphicData uri="http://schemas.openxmlformats.org/presentationml/2006/ole">
            <p:oleObj spid="_x0000_s6152" name="Equation" r:id="rId8" imgW="1371600" imgH="21590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403850" y="5844338"/>
          <a:ext cx="1079500" cy="177800"/>
        </p:xfrm>
        <a:graphic>
          <a:graphicData uri="http://schemas.openxmlformats.org/presentationml/2006/ole">
            <p:oleObj spid="_x0000_s6153" name="Equation" r:id="rId9" imgW="1079500" imgH="177800" progId="Equation.3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429250" y="1512095"/>
          <a:ext cx="1028700" cy="368300"/>
        </p:xfrm>
        <a:graphic>
          <a:graphicData uri="http://schemas.openxmlformats.org/presentationml/2006/ole">
            <p:oleObj spid="_x0000_s6154" name="Equation" r:id="rId10" imgW="1028700" imgH="368300" progId="Equation.3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429250" y="2026144"/>
          <a:ext cx="1816100" cy="368300"/>
        </p:xfrm>
        <a:graphic>
          <a:graphicData uri="http://schemas.openxmlformats.org/presentationml/2006/ole">
            <p:oleObj spid="_x0000_s6155" name="Equation" r:id="rId11" imgW="1816100" imgH="368300" progId="Equation.3">
              <p:embed/>
            </p:oleObj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5429250" y="2529782"/>
          <a:ext cx="2489200" cy="368300"/>
        </p:xfrm>
        <a:graphic>
          <a:graphicData uri="http://schemas.openxmlformats.org/presentationml/2006/ole">
            <p:oleObj spid="_x0000_s6156" name="Equation" r:id="rId12" imgW="2489200" imgH="368300" progId="Equation.3">
              <p:embed/>
            </p:oleObj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5403850" y="3060724"/>
          <a:ext cx="2451100" cy="368300"/>
        </p:xfrm>
        <a:graphic>
          <a:graphicData uri="http://schemas.openxmlformats.org/presentationml/2006/ole">
            <p:oleObj spid="_x0000_s6157" name="Equation" r:id="rId13" imgW="2451100" imgH="368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4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85050" y="1417638"/>
            <a:ext cx="7289800" cy="520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7369"/>
            <a:ext cx="8229600" cy="1143000"/>
          </a:xfrm>
        </p:spPr>
        <p:txBody>
          <a:bodyPr/>
          <a:lstStyle/>
          <a:p>
            <a:r>
              <a:rPr lang="en-US" dirty="0" smtClean="0"/>
              <a:t>Basics: steep/flat bed</a:t>
            </a:r>
            <a:endParaRPr lang="en-US" dirty="0"/>
          </a:p>
        </p:txBody>
      </p:sp>
      <p:pic>
        <p:nvPicPr>
          <p:cNvPr id="4" name="Content Placeholder 3" descr="ex41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5"/>
              <a:srcRect l="-577" r="49189" b="51859"/>
              <a:stretch>
                <a:fillRect/>
              </a:stretch>
            </p:blipFill>
          </mc:Choice>
          <mc:Fallback>
            <p:blipFill>
              <a:blip r:embed="rId6"/>
              <a:srcRect l="-577" r="49189" b="51859"/>
              <a:stretch>
                <a:fillRect/>
              </a:stretch>
            </p:blipFill>
          </mc:Fallback>
        </mc:AlternateContent>
        <p:spPr>
          <a:xfrm>
            <a:off x="1488653" y="1554321"/>
            <a:ext cx="5987834" cy="4109059"/>
          </a:xfrm>
        </p:spPr>
      </p:pic>
      <p:pic>
        <p:nvPicPr>
          <p:cNvPr id="6" name="Content Placeholder 3" descr="ex4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-577" r="49189" b="51859"/>
              <a:stretch>
                <a:fillRect/>
              </a:stretch>
            </p:blipFill>
          </mc:Choice>
          <mc:Fallback>
            <p:blipFill>
              <a:blip r:embed="rId6"/>
              <a:srcRect l="-577" r="49189" b="51859"/>
              <a:stretch>
                <a:fillRect/>
              </a:stretch>
            </p:blipFill>
          </mc:Fallback>
        </mc:AlternateContent>
        <p:spPr>
          <a:xfrm>
            <a:off x="6636898" y="1"/>
            <a:ext cx="2507102" cy="172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8" y="274638"/>
            <a:ext cx="58883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Basics: deep/shallow bed</a:t>
            </a:r>
            <a:endParaRPr lang="en-US" dirty="0"/>
          </a:p>
        </p:txBody>
      </p:sp>
      <p:pic>
        <p:nvPicPr>
          <p:cNvPr id="4" name="Content Placeholder 3" descr="ex41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r="49885" b="52093"/>
              <a:stretch>
                <a:fillRect/>
              </a:stretch>
            </p:blipFill>
          </mc:Choice>
          <mc:Fallback>
            <p:blipFill>
              <a:blip r:embed="rId4"/>
              <a:srcRect r="49885" b="52093"/>
              <a:stretch>
                <a:fillRect/>
              </a:stretch>
            </p:blipFill>
          </mc:Fallback>
        </mc:AlternateContent>
        <p:spPr>
          <a:xfrm>
            <a:off x="6879487" y="108761"/>
            <a:ext cx="2062463" cy="1444220"/>
          </a:xfrm>
        </p:spPr>
      </p:pic>
      <p:pic>
        <p:nvPicPr>
          <p:cNvPr id="5" name="Picture 4" descr="ex4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54845" y="1552981"/>
            <a:ext cx="7272063" cy="5207000"/>
          </a:xfrm>
          <a:prstGeom prst="rect">
            <a:avLst/>
          </a:prstGeom>
        </p:spPr>
      </p:pic>
      <p:pic>
        <p:nvPicPr>
          <p:cNvPr id="6" name="Content Placeholder 3" descr="ex4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9885" b="52093"/>
              <a:stretch>
                <a:fillRect/>
              </a:stretch>
            </p:blipFill>
          </mc:Choice>
          <mc:Fallback>
            <p:blipFill>
              <a:blip r:embed="rId4"/>
              <a:srcRect r="49885" b="52093"/>
              <a:stretch>
                <a:fillRect/>
              </a:stretch>
            </p:blipFill>
          </mc:Fallback>
        </mc:AlternateContent>
        <p:spPr>
          <a:xfrm>
            <a:off x="1917044" y="1804401"/>
            <a:ext cx="5663129" cy="396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758"/>
            <a:ext cx="8686800" cy="896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Basics: changing ambient water temperature</a:t>
            </a:r>
            <a:endParaRPr lang="en-US" sz="3600" dirty="0"/>
          </a:p>
        </p:txBody>
      </p:sp>
      <p:pic>
        <p:nvPicPr>
          <p:cNvPr id="4" name="Content Placeholder 3" descr="ex10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4"/>
              <a:srcRect l="-16948" r="-16948"/>
              <a:stretch>
                <a:fillRect/>
              </a:stretch>
            </p:blipFill>
          </mc:Choice>
          <mc:Fallback>
            <p:blipFill>
              <a:blip r:embed="rId5"/>
              <a:srcRect l="-16948" r="-16948"/>
              <a:stretch>
                <a:fillRect/>
              </a:stretch>
            </p:blipFill>
          </mc:Fallback>
        </mc:AlternateContent>
        <p:spPr>
          <a:xfrm>
            <a:off x="-1021039" y="1600200"/>
            <a:ext cx="8229600" cy="4525963"/>
          </a:xfrm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361589" y="1600200"/>
          <a:ext cx="2631460" cy="1177232"/>
        </p:xfrm>
        <a:graphic>
          <a:graphicData uri="http://schemas.openxmlformats.org/presentationml/2006/ole">
            <p:oleObj spid="_x0000_s8194" name="Equation" r:id="rId6" imgW="1930400" imgH="86360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361590" y="4289178"/>
          <a:ext cx="2497434" cy="283397"/>
        </p:xfrm>
        <a:graphic>
          <a:graphicData uri="http://schemas.openxmlformats.org/presentationml/2006/ole">
            <p:oleObj spid="_x0000_s8195" name="Equation" r:id="rId7" imgW="17907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Filchner Ronne Ice Shelf - West</a:t>
            </a:r>
            <a:endParaRPr lang="en-US" dirty="0"/>
          </a:p>
        </p:txBody>
      </p:sp>
      <p:pic>
        <p:nvPicPr>
          <p:cNvPr id="4" name="Content Placeholder 3" descr="fri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116" r="-7111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j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r="49024" b="51037"/>
              <a:stretch>
                <a:fillRect/>
              </a:stretch>
            </p:blipFill>
          </mc:Choice>
          <mc:Fallback>
            <p:blipFill>
              <a:blip r:embed="rId4"/>
              <a:srcRect r="49024" b="51037"/>
              <a:stretch>
                <a:fillRect/>
              </a:stretch>
            </p:blipFill>
          </mc:Fallback>
        </mc:AlternateContent>
        <p:spPr>
          <a:xfrm>
            <a:off x="144315" y="297929"/>
            <a:ext cx="3703119" cy="2642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434" y="476326"/>
            <a:ext cx="6115498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Modelling</a:t>
            </a:r>
            <a:r>
              <a:rPr lang="en-US" dirty="0" smtClean="0"/>
              <a:t>: FRIS</a:t>
            </a:r>
            <a:endParaRPr lang="en-US" dirty="0"/>
          </a:p>
        </p:txBody>
      </p:sp>
      <p:pic>
        <p:nvPicPr>
          <p:cNvPr id="4" name="Content Placeholder 3" descr="projb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5"/>
              <a:srcRect l="-18268" r="-18268"/>
              <a:stretch>
                <a:fillRect/>
              </a:stretch>
            </p:blipFill>
          </mc:Choice>
          <mc:Fallback>
            <p:blipFill>
              <a:blip r:embed="rId6"/>
              <a:srcRect l="-18268" r="-18268"/>
              <a:stretch>
                <a:fillRect/>
              </a:stretch>
            </p:blipFill>
          </mc:Fallback>
        </mc:AlternateContent>
        <p:spPr>
          <a:xfrm>
            <a:off x="1733332" y="2193605"/>
            <a:ext cx="8229600" cy="4389120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624608" y="759976"/>
            <a:ext cx="2914837" cy="1433629"/>
          </a:xfrm>
          <a:prstGeom prst="line">
            <a:avLst/>
          </a:prstGeom>
          <a:ln w="12700">
            <a:solidFill>
              <a:srgbClr val="0EBD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3594"/>
            <a:ext cx="8229600" cy="1143000"/>
          </a:xfrm>
        </p:spPr>
        <p:txBody>
          <a:bodyPr/>
          <a:lstStyle/>
          <a:p>
            <a:r>
              <a:rPr lang="en-US" dirty="0" smtClean="0"/>
              <a:t>FRIS: tune for E</a:t>
            </a:r>
            <a:r>
              <a:rPr lang="en-US" baseline="-25000" dirty="0" smtClean="0"/>
              <a:t>0</a:t>
            </a:r>
            <a:endParaRPr lang="en-US" dirty="0"/>
          </a:p>
        </p:txBody>
      </p:sp>
      <p:pic>
        <p:nvPicPr>
          <p:cNvPr id="4" name="Content Placeholder 3" descr="projb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208" r="-16208"/>
              <a:stretch>
                <a:fillRect/>
              </a:stretch>
            </p:blipFill>
          </mc:Choice>
          <mc:Fallback>
            <p:blipFill>
              <a:blip r:embed="rId3"/>
              <a:srcRect l="-16208" r="-16208"/>
              <a:stretch>
                <a:fillRect/>
              </a:stretch>
            </p:blipFill>
          </mc:Fallback>
        </mc:AlternateContent>
        <p:spPr>
          <a:xfrm>
            <a:off x="-279022" y="1602436"/>
            <a:ext cx="9423022" cy="5182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117</TotalTime>
  <Words>326</Words>
  <Application>Microsoft Macintosh PowerPoint</Application>
  <PresentationFormat>On-screen Show (4:3)</PresentationFormat>
  <Paragraphs>50</Paragraphs>
  <Slides>10</Slides>
  <Notes>7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Flow</vt:lpstr>
      <vt:lpstr>HD:Users:summerschool:Desktop:model:project09.doc!OLE_LINK3</vt:lpstr>
      <vt:lpstr>HD:Users:summerschool:Desktop:model:project09.doc!OLE_LINK4</vt:lpstr>
      <vt:lpstr>Microsoft Equation</vt:lpstr>
      <vt:lpstr>Ice shelf / ocean interaction modelling </vt:lpstr>
      <vt:lpstr>Conceptual picture</vt:lpstr>
      <vt:lpstr>The model</vt:lpstr>
      <vt:lpstr>Basics: steep/flat bed</vt:lpstr>
      <vt:lpstr>Basics: deep/shallow bed</vt:lpstr>
      <vt:lpstr>Basics: changing ambient water temperature</vt:lpstr>
      <vt:lpstr>Filchner Ronne Ice Shelf - West</vt:lpstr>
      <vt:lpstr>Modelling: FRIS</vt:lpstr>
      <vt:lpstr>FRIS: tune for E0</vt:lpstr>
      <vt:lpstr>Questions??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shelf / ocean interaction modelling </dc:title>
  <dc:creator>Summerschool</dc:creator>
  <cp:lastModifiedBy>Summerschool</cp:lastModifiedBy>
  <cp:revision>15</cp:revision>
  <cp:lastPrinted>2009-09-17T13:56:50Z</cp:lastPrinted>
  <dcterms:created xsi:type="dcterms:W3CDTF">2009-09-17T12:00:01Z</dcterms:created>
  <dcterms:modified xsi:type="dcterms:W3CDTF">2009-09-17T13:57:23Z</dcterms:modified>
</cp:coreProperties>
</file>